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10"/>
  </p:notesMasterIdLst>
  <p:sldIdLst>
    <p:sldId id="256" r:id="rId2"/>
    <p:sldId id="266" r:id="rId3"/>
    <p:sldId id="263" r:id="rId4"/>
    <p:sldId id="260" r:id="rId5"/>
    <p:sldId id="261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0"/>
    <p:restoredTop sz="68680" autoAdjust="0"/>
  </p:normalViewPr>
  <p:slideViewPr>
    <p:cSldViewPr snapToGrid="0">
      <p:cViewPr varScale="1">
        <p:scale>
          <a:sx n="60" d="100"/>
          <a:sy n="60" d="100"/>
        </p:scale>
        <p:origin x="2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35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0CF15-D1B2-EE4F-92B0-288BF13FEBBA}" type="datetimeFigureOut">
              <a:rPr lang="en-US" smtClean="0"/>
              <a:t>3/28/23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78DE5-7167-7F40-82EF-2BC356FF0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0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Hellow</a:t>
            </a:r>
            <a:r>
              <a:rPr lang="zh-CN" altLang="en-US" dirty="0"/>
              <a:t> </a:t>
            </a:r>
            <a:r>
              <a:rPr lang="en-US" altLang="zh-CN" dirty="0" err="1"/>
              <a:t>everyonre</a:t>
            </a:r>
            <a:r>
              <a:rPr lang="zh-CN" altLang="en-US" dirty="0"/>
              <a:t>：</a:t>
            </a:r>
            <a:endParaRPr lang="en-US" dirty="0"/>
          </a:p>
          <a:p>
            <a:r>
              <a:rPr lang="en-US" dirty="0"/>
              <a:t>Thank you for joining me today as I introduce you to my</a:t>
            </a:r>
            <a:r>
              <a:rPr lang="zh-CN" altLang="en-US" dirty="0"/>
              <a:t> </a:t>
            </a:r>
            <a:r>
              <a:rPr lang="en-US" dirty="0"/>
              <a:t>research project, </a:t>
            </a:r>
            <a:r>
              <a:rPr lang="en-US" dirty="0" err="1"/>
              <a:t>RRNet</a:t>
            </a:r>
            <a:r>
              <a:rPr lang="en-US" dirty="0"/>
              <a:t>: Towards </a:t>
            </a:r>
            <a:r>
              <a:rPr lang="en-US" dirty="0" err="1"/>
              <a:t>ReLU</a:t>
            </a:r>
            <a:r>
              <a:rPr lang="en-US" dirty="0"/>
              <a:t>-Reduced Neural Network for Two-party Computation Based Private Inference.</a:t>
            </a:r>
          </a:p>
          <a:p>
            <a:endParaRPr lang="en-US" dirty="0"/>
          </a:p>
          <a:p>
            <a:r>
              <a:rPr lang="en-US" dirty="0"/>
              <a:t>As you may know, secure private inference has become a critical concern for various applications, ranging from healthcare to finance to defense. Traditional techniques for secure private inference, such as multi-party computation, have their limitations when it comes to handling deep neural networks with non-linear operators such as </a:t>
            </a:r>
            <a:r>
              <a:rPr lang="en-US" dirty="0" err="1"/>
              <a:t>ReLU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To address these challenges, we have developed </a:t>
            </a:r>
            <a:r>
              <a:rPr lang="en-US" dirty="0" err="1"/>
              <a:t>RRNet</a:t>
            </a:r>
            <a:r>
              <a:rPr lang="en-US" dirty="0"/>
              <a:t>, a novel approach to two-party computation-based private inference that utilizes a customized</a:t>
            </a:r>
            <a:r>
              <a:rPr lang="zh-CN" altLang="en-US" dirty="0"/>
              <a:t> </a:t>
            </a:r>
            <a:r>
              <a:rPr lang="en-US" dirty="0"/>
              <a:t>neural network architecture to reduce the computational overhead of </a:t>
            </a:r>
            <a:r>
              <a:rPr lang="en-US" dirty="0" err="1"/>
              <a:t>ReLU</a:t>
            </a:r>
            <a:r>
              <a:rPr lang="en-US" dirty="0"/>
              <a:t> operations. Our system enables faster and more efficient secure private inference while maintaining high accuracy.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78DE5-7167-7F40-82EF-2BC356FF00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81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78DE5-7167-7F40-82EF-2BC356FF00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48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78DE5-7167-7F40-82EF-2BC356FF00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97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78DE5-7167-7F40-82EF-2BC356FF00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48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our work, we consider the use of matrix multiplicative operations in the secret-sharing pattern, specifically R = X × Y, where × is a general multiplication such as Hadamard</a:t>
            </a:r>
            <a:r>
              <a:rPr lang="zh-CN" altLang="en-US" dirty="0"/>
              <a:t>（哈姆达）</a:t>
            </a:r>
            <a:r>
              <a:rPr lang="en-US" altLang="zh-CN" dirty="0"/>
              <a:t> product, matrix multiplication, and convolution. To generate</a:t>
            </a:r>
            <a:r>
              <a:rPr lang="zh-CN" altLang="en-US" dirty="0"/>
              <a:t>（占）</a:t>
            </a:r>
            <a:r>
              <a:rPr lang="en-US" altLang="zh-CN" dirty="0"/>
              <a:t> the required Beaver</a:t>
            </a:r>
            <a:r>
              <a:rPr lang="zh-CN" altLang="en-US" dirty="0"/>
              <a:t>（逼维尔）</a:t>
            </a:r>
            <a:r>
              <a:rPr lang="en-US" altLang="zh-CN" dirty="0"/>
              <a:t> triples, Z = A × B, we utilize an oblivious transfer based approach, with A and B being randomly initialized</a:t>
            </a:r>
            <a:r>
              <a:rPr lang="zh-CN" altLang="en-US" dirty="0"/>
              <a:t>（</a:t>
            </a:r>
            <a:r>
              <a:rPr lang="en-US" altLang="zh-CN" dirty="0"/>
              <a:t>in</a:t>
            </a:r>
            <a:r>
              <a:rPr lang="zh-CN" altLang="en-US" dirty="0"/>
              <a:t>你手来子的）</a:t>
            </a:r>
            <a:r>
              <a:rPr lang="en-US" altLang="zh-CN" dirty="0"/>
              <a:t>. It is important to ensure that the shapes of Z, A, and B match those of R, X, and Y, respectively, in order to align the matrix computation. Next, each party computes two intermediate matrices, E_{</a:t>
            </a:r>
            <a:r>
              <a:rPr lang="en-US" altLang="zh-CN" dirty="0" err="1"/>
              <a:t>S_i</a:t>
            </a:r>
            <a:r>
              <a:rPr lang="en-US" altLang="zh-CN" dirty="0"/>
              <a:t>} and F_{</a:t>
            </a:r>
            <a:r>
              <a:rPr lang="en-US" altLang="zh-CN" dirty="0" err="1"/>
              <a:t>S_i</a:t>
            </a:r>
            <a:r>
              <a:rPr lang="en-US" altLang="zh-CN" dirty="0"/>
              <a:t>}, separately. The intermediate shares E and F are then jointly recovered. Finally, each server $</a:t>
            </a:r>
            <a:r>
              <a:rPr lang="en-US" altLang="zh-CN" dirty="0" err="1"/>
              <a:t>S_i</a:t>
            </a:r>
            <a:r>
              <a:rPr lang="en-US" altLang="zh-CN" dirty="0"/>
              <a:t>$ calculates the secret-shared $R_{</a:t>
            </a:r>
            <a:r>
              <a:rPr lang="en-US" altLang="zh-CN" dirty="0" err="1"/>
              <a:t>S_i</a:t>
            </a:r>
            <a:r>
              <a:rPr lang="en-US" altLang="zh-CN" dirty="0"/>
              <a:t>}$ locally to get the result.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78DE5-7167-7F40-82EF-2BC356FF00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77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context of secure MPC, the 2PC comparison protocol, also known as the millionaires‘ protocol, is designed to determine which of two parties holds a larger value, without revealing the actual value to each other. We uses the same protocol as </a:t>
            </a:r>
            <a:r>
              <a:rPr lang="en-US" dirty="0" err="1"/>
              <a:t>CrypTen</a:t>
            </a:r>
            <a:r>
              <a:rPr lang="en-US" dirty="0"/>
              <a:t> to conduct comparison through conversion between arithmetic</a:t>
            </a:r>
            <a:r>
              <a:rPr lang="zh-CN" altLang="en-US" dirty="0"/>
              <a:t>（鹅</a:t>
            </a:r>
            <a:r>
              <a:rPr lang="en-US" altLang="zh-CN" dirty="0"/>
              <a:t>rose</a:t>
            </a:r>
            <a:r>
              <a:rPr lang="zh-CN" altLang="en-US" dirty="0"/>
              <a:t>美</a:t>
            </a:r>
            <a:r>
              <a:rPr lang="en-US" altLang="zh-CN" dirty="0"/>
              <a:t>tic</a:t>
            </a:r>
            <a:r>
              <a:rPr lang="zh-CN" altLang="en-US" dirty="0"/>
              <a:t>）</a:t>
            </a:r>
            <a:r>
              <a:rPr lang="en-US" dirty="0"/>
              <a:t> share and binary share for final evaluation. The comparison involves 5 rounds of communication between servers and is very costly in terms of communication volume.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78DE5-7167-7F40-82EF-2BC356FF00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85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66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0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06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02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17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30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3/28/23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22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71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6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70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14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3/28/23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67530" y="1525302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3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0" name="Video 139" descr="Maths And Science Formulae">
            <a:extLst>
              <a:ext uri="{FF2B5EF4-FFF2-40B4-BE49-F238E27FC236}">
                <a16:creationId xmlns:a16="http://schemas.microsoft.com/office/drawing/2014/main" id="{E59C9CA9-2E1F-1B97-D107-98200D68F3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-10930" y="22806"/>
            <a:ext cx="12191980" cy="6857989"/>
          </a:xfrm>
          <a:prstGeom prst="rect">
            <a:avLst/>
          </a:prstGeom>
        </p:spPr>
      </p:pic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854B02B-0B9C-4F1C-AA77-810192994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871A3F3-7B20-453C-B836-95EE1B194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F0D9088-A9DD-44D1-9480-54C6D9C5C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EF294E8-3387-4EC5-8FEF-B6619381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B9E4F71-1563-49A7-9E36-B6F17274C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5711EDE-15AE-45C1-BB5D-A75C2DBCE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2B2208C-A2E8-4A3A-A096-18F4A4CFF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F3D91FA-90DD-41F3-9BA4-DCECE004C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46A5051-8549-4326-889F-D444806DA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B21A1F84-F65A-4182-A980-DAB5DDBA1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DEB902F0-87AC-443C-80DE-A74F802B9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7E8A466-B6A0-4DB3-B8A3-CF8125CD3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1D000BE-82F9-40A6-8F25-A0599C525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09C32A44-65BE-4E50-B57F-40F70F0F6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B1210BAD-6517-4B69-9957-4A96B63EE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28EA630-A8D1-41B2-A192-87C68DBF6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DC7DD0A-8900-44D2-ACC3-5BA55DC6B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DF3D55D-BDAF-4568-B302-287E983B6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7011E7F-BA17-4517-978C-62A1CAC75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8376F9B6-38DE-4DD5-86C1-3422118C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A41C3734-DAEF-4A46-BEA1-D5AD3312C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477B67C-64B0-4276-A896-25046D11B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DFC2517-2C23-416A-816A-78BC0D55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0C33528-1E61-46AF-AB71-5D8A4421A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FEEF936-1B01-48F9-92E8-409D0D0AE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4A937AE8-840F-4140-9ABB-092572380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29BB531-A47E-49A2-B75C-12D80A405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9A5FD65-1327-4177-AE7B-43F621AF5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9AE2EAE-6FC0-4C80-89B2-17458DB60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CE40E8B-1E04-4754-94C9-ACE347819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AFE685B0-23E4-4A55-97D5-8667B3690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2D75DC8-932A-4363-AFCC-31CD4672D1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00FA6579-9606-4A7A-8519-FBED9C6FA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971" y="1"/>
            <a:ext cx="12196969" cy="3200399"/>
          </a:xfrm>
          <a:custGeom>
            <a:avLst/>
            <a:gdLst>
              <a:gd name="connsiteX0" fmla="*/ 8951169 w 12179808"/>
              <a:gd name="connsiteY0" fmla="*/ 14 h 3200399"/>
              <a:gd name="connsiteX1" fmla="*/ 11653845 w 12179808"/>
              <a:gd name="connsiteY1" fmla="*/ 98641 h 3200399"/>
              <a:gd name="connsiteX2" fmla="*/ 12178450 w 12179808"/>
              <a:gd name="connsiteY2" fmla="*/ 134761 h 3200399"/>
              <a:gd name="connsiteX3" fmla="*/ 12178450 w 12179808"/>
              <a:gd name="connsiteY3" fmla="*/ 852282 h 3200399"/>
              <a:gd name="connsiteX4" fmla="*/ 12179808 w 12179808"/>
              <a:gd name="connsiteY4" fmla="*/ 852282 h 3200399"/>
              <a:gd name="connsiteX5" fmla="*/ 12179808 w 12179808"/>
              <a:gd name="connsiteY5" fmla="*/ 1752600 h 3200399"/>
              <a:gd name="connsiteX6" fmla="*/ 12179808 w 12179808"/>
              <a:gd name="connsiteY6" fmla="*/ 1981199 h 3200399"/>
              <a:gd name="connsiteX7" fmla="*/ 12179808 w 12179808"/>
              <a:gd name="connsiteY7" fmla="*/ 3200399 h 3200399"/>
              <a:gd name="connsiteX8" fmla="*/ 0 w 12179808"/>
              <a:gd name="connsiteY8" fmla="*/ 3200399 h 3200399"/>
              <a:gd name="connsiteX9" fmla="*/ 0 w 12179808"/>
              <a:gd name="connsiteY9" fmla="*/ 1981199 h 3200399"/>
              <a:gd name="connsiteX10" fmla="*/ 0 w 12179808"/>
              <a:gd name="connsiteY10" fmla="*/ 1752600 h 3200399"/>
              <a:gd name="connsiteX11" fmla="*/ 0 w 12179808"/>
              <a:gd name="connsiteY11" fmla="*/ 940776 h 3200399"/>
              <a:gd name="connsiteX12" fmla="*/ 0 w 12179808"/>
              <a:gd name="connsiteY12" fmla="*/ 852282 h 3200399"/>
              <a:gd name="connsiteX13" fmla="*/ 0 w 12179808"/>
              <a:gd name="connsiteY13" fmla="*/ 475166 h 3200399"/>
              <a:gd name="connsiteX14" fmla="*/ 8951169 w 12179808"/>
              <a:gd name="connsiteY14" fmla="*/ 14 h 320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79808" h="3200399">
                <a:moveTo>
                  <a:pt x="8951169" y="14"/>
                </a:moveTo>
                <a:cubicBezTo>
                  <a:pt x="9704520" y="748"/>
                  <a:pt x="10578586" y="29202"/>
                  <a:pt x="11653845" y="98641"/>
                </a:cubicBezTo>
                <a:lnTo>
                  <a:pt x="12178450" y="134761"/>
                </a:lnTo>
                <a:lnTo>
                  <a:pt x="12178450" y="852282"/>
                </a:lnTo>
                <a:lnTo>
                  <a:pt x="12179808" y="852282"/>
                </a:lnTo>
                <a:lnTo>
                  <a:pt x="12179808" y="1752600"/>
                </a:lnTo>
                <a:lnTo>
                  <a:pt x="12179808" y="1981199"/>
                </a:lnTo>
                <a:lnTo>
                  <a:pt x="12179808" y="3200399"/>
                </a:lnTo>
                <a:lnTo>
                  <a:pt x="0" y="3200399"/>
                </a:lnTo>
                <a:lnTo>
                  <a:pt x="0" y="1981199"/>
                </a:lnTo>
                <a:lnTo>
                  <a:pt x="0" y="1752600"/>
                </a:lnTo>
                <a:lnTo>
                  <a:pt x="0" y="940776"/>
                </a:lnTo>
                <a:lnTo>
                  <a:pt x="0" y="852282"/>
                </a:lnTo>
                <a:lnTo>
                  <a:pt x="0" y="475166"/>
                </a:lnTo>
                <a:cubicBezTo>
                  <a:pt x="4768989" y="475166"/>
                  <a:pt x="5812206" y="-3043"/>
                  <a:pt x="8951169" y="14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D527C-C335-3593-C40A-D5BA67732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2473" y="2319087"/>
            <a:ext cx="1928797" cy="528727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Jiahui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8D480D-5C0D-AAA6-71AD-D55A1ED9F0C0}"/>
              </a:ext>
            </a:extLst>
          </p:cNvPr>
          <p:cNvSpPr/>
          <p:nvPr/>
        </p:nvSpPr>
        <p:spPr>
          <a:xfrm>
            <a:off x="484637" y="438619"/>
            <a:ext cx="1127879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RRNet</a:t>
            </a:r>
            <a:r>
              <a:rPr lang="en-US" sz="4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Towards </a:t>
            </a:r>
            <a:r>
              <a:rPr lang="en-US" sz="4000" b="0" cap="none" spc="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4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-Reduced Neural Network for </a:t>
            </a:r>
          </a:p>
          <a:p>
            <a:pPr algn="ctr"/>
            <a:r>
              <a:rPr lang="en-US" sz="4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Two-party Computation Based Private Inference</a:t>
            </a:r>
          </a:p>
        </p:txBody>
      </p:sp>
    </p:spTree>
    <p:extLst>
      <p:ext uri="{BB962C8B-B14F-4D97-AF65-F5344CB8AC3E}">
        <p14:creationId xmlns:p14="http://schemas.microsoft.com/office/powerpoint/2010/main" val="14198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1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E869-0BF0-F965-C85C-E0EC4F7C4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36468"/>
            <a:ext cx="4927425" cy="864122"/>
          </a:xfrm>
        </p:spPr>
        <p:txBody>
          <a:bodyPr>
            <a:normAutofit/>
          </a:bodyPr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dirty="0"/>
          </a:p>
        </p:txBody>
      </p:sp>
      <p:pic>
        <p:nvPicPr>
          <p:cNvPr id="48" name="Picture 4" descr="CPU with binary numbers and blueprint">
            <a:extLst>
              <a:ext uri="{FF2B5EF4-FFF2-40B4-BE49-F238E27FC236}">
                <a16:creationId xmlns:a16="http://schemas.microsoft.com/office/drawing/2014/main" id="{545E5397-ACFC-22D9-C28F-F2A0A73BC4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39" r="23039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2CB5F-F9F1-EF41-4FD2-58FB377BE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4891" y="1772305"/>
            <a:ext cx="6138367" cy="4910867"/>
          </a:xfrm>
        </p:spPr>
        <p:txBody>
          <a:bodyPr>
            <a:normAutofit fontScale="92500" lnSpcReduction="10000"/>
          </a:bodyPr>
          <a:lstStyle/>
          <a:p>
            <a:pPr lvl="1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Two-party computation (2PC) is promising to enable privacy-preserving deep learning (DL). </a:t>
            </a:r>
            <a:endParaRPr kumimoji="1" lang="en-US" altLang="zh-CN" sz="2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2PC-based privacy-preserving DL implementation comes with high comparison protocol overhead from the non-linear operators. </a:t>
            </a:r>
          </a:p>
          <a:p>
            <a:pPr lvl="1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work presents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RRNet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novel systematic framework that enables low latency, high energy efficiency &amp; accuracy, and security-guaranteed 2PC-DL by integrating the hardware latency of the cryptographic building block into the neural architecture search loss function. 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820243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E869-0BF0-F965-C85C-E0EC4F7C4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36468"/>
            <a:ext cx="4927425" cy="864122"/>
          </a:xfrm>
        </p:spPr>
        <p:txBody>
          <a:bodyPr>
            <a:normAutofit/>
          </a:bodyPr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dirty="0"/>
          </a:p>
        </p:txBody>
      </p:sp>
      <p:pic>
        <p:nvPicPr>
          <p:cNvPr id="48" name="Picture 4" descr="CPU with binary numbers and blueprint">
            <a:extLst>
              <a:ext uri="{FF2B5EF4-FFF2-40B4-BE49-F238E27FC236}">
                <a16:creationId xmlns:a16="http://schemas.microsoft.com/office/drawing/2014/main" id="{545E5397-ACFC-22D9-C28F-F2A0A73BC4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39" r="23039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2CB5F-F9F1-EF41-4FD2-58FB377BE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4891" y="1772305"/>
            <a:ext cx="6138367" cy="4910867"/>
          </a:xfrm>
        </p:spPr>
        <p:txBody>
          <a:bodyPr>
            <a:normAutofit fontScale="92500" lnSpcReduction="10000"/>
          </a:bodyPr>
          <a:lstStyle/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develop a cryptographic hardware scheduler and the corresponding performance model for Field Programmable Gate Arrays (FPGA) as a case study. 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experimental results demonstrate that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RRNet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 and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RRNet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 achieve 63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228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latency on private inference on ImageNet, which are 147 and 40 times faster than the SOTA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CryptGPU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system,  and achieve 70.54% &amp; 78.79% accuracy and more than 1000 times higher energy efficiency. 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23080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E869-0BF0-F965-C85C-E0EC4F7C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</a:t>
            </a:r>
            <a:r>
              <a:rPr lang="en-US" alt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lleng</a:t>
            </a:r>
            <a: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2CB5F-F9F1-EF41-4FD2-58FB377B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Machine-Learning-As-A-Service (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MLaaS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has been an emerging solution nowadays, to provide accelerated inference for diverse applications. The current popular techniques to enable secure private inference (PI) includes multi-party computation (MPC)  and homomorphic encryption (HE). 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can only conduct shallow neural network (NN) PI and has significant encryption overhead. 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MPC is good solution for deep NN but is expensive for non-linear operators such as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51290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74A58D-C788-4F75-B5D1-921E78FF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27BC05A-659D-4294-B1DB-0412C6A1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2A8233F-A451-46B4-BED4-27DD64582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8A4F6C4-FDB0-4115-ABAE-9A5A8CED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1C99737-F794-494E-8C0C-76B75CC9D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8F02DA6-DBA7-462E-82AD-42EEDC280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DE71D6B-949D-4D9E-9EEA-56A8D498A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4EFD95D-F204-41B7-9C56-DBF1155EC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53D25B4-D3D4-4B6C-A740-E8FD4409B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FB8D2F-FC2D-463E-A588-218B5ED1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21BB6B9-EAEA-43A1-9449-A10294E4F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C62509-6F9A-4A66-AE78-EF71FE7D4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F0D677E-8866-4D5C-91F9-90001EBE8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C1C222-FB70-4063-9BF6-25E539454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8C3B78-3424-4DF2-AE25-BC08956E2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89169EC-7A8F-439B-BDD2-669CDE6D9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625A96E-5FA1-467F-8929-E9F3A4D42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4167E38-35D8-4680-8EF9-67045C8AA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9E9F9CA-B0D2-4D5B-BA3E-D9F5817AF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909765-556E-4AA4-8CA8-34ABA30EB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D9E7D9C-D2A0-4C04-AC8C-CC796A575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513C351-6AD8-4CC8-85E6-1382AA235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190FC97-7BCE-42C2-9768-14559A44A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32B857D-BE14-48CD-8F4D-0E882D328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F2E92CD-7175-484E-B557-CF29951C2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B179EA7-0CFA-4FE9-BEF1-462C0ED39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66676B7-1322-4E27-9218-6D5E8B0EC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026F347-76EB-45F8-9B81-653E64A00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1E93AAC-F0A9-4B35-A413-A322DB9F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145F376-7C0E-4F7E-816B-48D485A8C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5F4E9A3-2521-4838-9AA2-A5D5020D4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D0F8335-C6C7-4994-9ECB-54F0EB8C5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17D11638-D7E0-4D85-B1A6-AF57358C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89" y="15123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5E869-0BF0-F965-C85C-E0EC4F7C4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3" y="721946"/>
            <a:ext cx="10611627" cy="1990906"/>
          </a:xfrm>
        </p:spPr>
        <p:txBody>
          <a:bodyPr anchor="ctr"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E372F53-7768-BB63-CE1B-1B9849C1C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4066" y="2203413"/>
            <a:ext cx="5725406" cy="3242577"/>
          </a:xfrm>
        </p:spPr>
        <p:txBody>
          <a:bodyPr anchor="ctr">
            <a:no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example above shows that the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operator cost much longer evaluation latency than the Convolution operators. 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overhead challenges in MPC based PI, we need to replace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other polynomial operators, such as f(x) =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wx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b or f(x) = w</a:t>
            </a:r>
            <a:r>
              <a:rPr lang="en-US" sz="2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w</a:t>
            </a:r>
            <a:r>
              <a:rPr lang="en-US" sz="2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+ b. However, present NN architecture may not fit for such polynomial operators. </a:t>
            </a:r>
          </a:p>
        </p:txBody>
      </p:sp>
      <p:pic>
        <p:nvPicPr>
          <p:cNvPr id="7" name="Graphic 3">
            <a:extLst>
              <a:ext uri="{FF2B5EF4-FFF2-40B4-BE49-F238E27FC236}">
                <a16:creationId xmlns:a16="http://schemas.microsoft.com/office/drawing/2014/main" id="{539CFB63-ED7A-59AC-6303-C71E89F98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109" y="2269251"/>
            <a:ext cx="5606956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A28A68-7043-9FEA-3AE8-99F7B7D5E27D}"/>
              </a:ext>
            </a:extLst>
          </p:cNvPr>
          <p:cNvSpPr txBox="1"/>
          <p:nvPr/>
        </p:nvSpPr>
        <p:spPr>
          <a:xfrm>
            <a:off x="994750" y="5555463"/>
            <a:ext cx="5139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kumimoji="1"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MPC based private inference overhead comparison</a:t>
            </a:r>
          </a:p>
        </p:txBody>
      </p:sp>
    </p:spTree>
    <p:extLst>
      <p:ext uri="{BB962C8B-B14F-4D97-AF65-F5344CB8AC3E}">
        <p14:creationId xmlns:p14="http://schemas.microsoft.com/office/powerpoint/2010/main" val="2057220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E869-0BF0-F965-C85C-E0EC4F7C4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3" y="721946"/>
            <a:ext cx="10611627" cy="1990906"/>
          </a:xfrm>
        </p:spPr>
        <p:txBody>
          <a:bodyPr anchor="ctr"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Preliminary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E372F53-7768-BB63-CE1B-1B9849C1C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23" y="2893477"/>
            <a:ext cx="10913476" cy="3242577"/>
          </a:xfrm>
        </p:spPr>
        <p:txBody>
          <a:bodyPr anchor="ctr">
            <a:noAutofit/>
          </a:bodyPr>
          <a:lstStyle/>
          <a:p>
            <a:pPr eaLnBrk="1" hangingPunct="1"/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Overhead comparison of polynomial operator (Conv2D, MM) and non-polynomial operator (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kumimoji="1" lang="en-US" altLang="zh-CN" sz="2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Multiplicative (polynomial) operator only requires single round communication, and required communication volume is small (few MBs). 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kumimoji="1"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Non-polynomial operator (</a:t>
            </a:r>
            <a:r>
              <a:rPr kumimoji="1"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ReLU</a:t>
            </a:r>
            <a:r>
              <a:rPr kumimoji="1"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) requires multi-party comparison, which can be realized through oblivious transfer, and the communication volume is large (GBs)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145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7C46-7DC2-ADB1-8896-F19F83FC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Preliminary – Multiplication in Cyphertext</a:t>
            </a:r>
            <a:endParaRPr lang="en-US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B5826CB6-E67C-795A-2A10-C103885F7B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16" y="2434105"/>
            <a:ext cx="8263325" cy="35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C9B2EB-EBE2-DFF9-9CE4-A9ED7706D7A4}"/>
              </a:ext>
            </a:extLst>
          </p:cNvPr>
          <p:cNvSpPr txBox="1"/>
          <p:nvPr/>
        </p:nvSpPr>
        <p:spPr>
          <a:xfrm>
            <a:off x="954921" y="6169604"/>
            <a:ext cx="611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kumimoji="1"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Workflow of MPC based 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44357B-96B3-E970-0D6E-D94E6FE13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052" y="3233737"/>
            <a:ext cx="1695450" cy="39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337713-3CFC-A92A-A4A5-5F08387AF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9213" y="2795587"/>
            <a:ext cx="1962150" cy="438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9A8D5A-C46A-7CB6-6578-A2A012368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7645" y="3713740"/>
            <a:ext cx="3371850" cy="352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57030C-C8E5-96A5-D63C-86D71B3D4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0154" y="4141897"/>
            <a:ext cx="1685925" cy="371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ECDBA9-0E77-D15E-D88B-5288579DBF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5350" y="4570054"/>
            <a:ext cx="3676650" cy="390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FD508A-1EE7-0EF7-DDCD-3C26C1DC6F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3469" y="5126610"/>
            <a:ext cx="3333750" cy="371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AF0C7E-A606-38B2-8C06-C283574CA3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3388" y="5545856"/>
            <a:ext cx="3908612" cy="42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48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2388-E1CD-E290-4B4A-9F0A74BA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Preliminary – Comparison in Cyphertext (</a:t>
            </a:r>
            <a:r>
              <a:rPr lang="en-US" altLang="en-US" sz="440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Crypten</a:t>
            </a:r>
            <a: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framework)</a:t>
            </a:r>
            <a:endParaRPr lang="en-US" dirty="0"/>
          </a:p>
        </p:txBody>
      </p:sp>
      <p:pic>
        <p:nvPicPr>
          <p:cNvPr id="4" name="Graphic 9">
            <a:extLst>
              <a:ext uri="{FF2B5EF4-FFF2-40B4-BE49-F238E27FC236}">
                <a16:creationId xmlns:a16="http://schemas.microsoft.com/office/drawing/2014/main" id="{A3D59A36-9711-30BE-DFEA-CF3B5DEAED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2490456"/>
            <a:ext cx="10325100" cy="3262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435517-E875-60F9-621B-EA88626661A5}"/>
              </a:ext>
            </a:extLst>
          </p:cNvPr>
          <p:cNvSpPr txBox="1"/>
          <p:nvPr/>
        </p:nvSpPr>
        <p:spPr>
          <a:xfrm>
            <a:off x="3036518" y="5753432"/>
            <a:ext cx="611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kumimoji="1"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Oblivious transfer based non-polynomial operator workflow</a:t>
            </a:r>
          </a:p>
        </p:txBody>
      </p:sp>
    </p:spTree>
    <p:extLst>
      <p:ext uri="{BB962C8B-B14F-4D97-AF65-F5344CB8AC3E}">
        <p14:creationId xmlns:p14="http://schemas.microsoft.com/office/powerpoint/2010/main" val="1691831978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822</Words>
  <Application>Microsoft Macintosh PowerPoint</Application>
  <PresentationFormat>Widescreen</PresentationFormat>
  <Paragraphs>40</Paragraphs>
  <Slides>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Grandview</vt:lpstr>
      <vt:lpstr>Times New Roman</vt:lpstr>
      <vt:lpstr>Wingdings</vt:lpstr>
      <vt:lpstr>CosineVTI</vt:lpstr>
      <vt:lpstr>PowerPoint Presentation</vt:lpstr>
      <vt:lpstr>ABSTRACT</vt:lpstr>
      <vt:lpstr>ABSTRACT</vt:lpstr>
      <vt:lpstr>Challenges</vt:lpstr>
      <vt:lpstr>Challenges</vt:lpstr>
      <vt:lpstr>Preliminary</vt:lpstr>
      <vt:lpstr>Preliminary – Multiplication in Cyphertext</vt:lpstr>
      <vt:lpstr>Preliminary – Comparison in Cyphertext (Crypten framework)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Zhao, Jiahui</dc:creator>
  <cp:lastModifiedBy>Zhao, Jiahui</cp:lastModifiedBy>
  <cp:revision>22</cp:revision>
  <dcterms:created xsi:type="dcterms:W3CDTF">2023-03-27T23:01:42Z</dcterms:created>
  <dcterms:modified xsi:type="dcterms:W3CDTF">2023-03-28T14:14:17Z</dcterms:modified>
</cp:coreProperties>
</file>